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29"/>
  </p:notesMasterIdLst>
  <p:sldIdLst>
    <p:sldId id="278" r:id="rId3"/>
    <p:sldId id="280" r:id="rId4"/>
    <p:sldId id="282" r:id="rId5"/>
    <p:sldId id="294" r:id="rId6"/>
    <p:sldId id="283" r:id="rId7"/>
    <p:sldId id="284" r:id="rId8"/>
    <p:sldId id="295" r:id="rId9"/>
    <p:sldId id="296" r:id="rId10"/>
    <p:sldId id="298" r:id="rId11"/>
    <p:sldId id="299" r:id="rId12"/>
    <p:sldId id="301" r:id="rId13"/>
    <p:sldId id="300" r:id="rId14"/>
    <p:sldId id="302" r:id="rId15"/>
    <p:sldId id="303" r:id="rId16"/>
    <p:sldId id="304" r:id="rId17"/>
    <p:sldId id="305" r:id="rId18"/>
    <p:sldId id="306" r:id="rId19"/>
    <p:sldId id="307" r:id="rId20"/>
    <p:sldId id="308" r:id="rId21"/>
    <p:sldId id="309" r:id="rId22"/>
    <p:sldId id="310" r:id="rId23"/>
    <p:sldId id="311" r:id="rId24"/>
    <p:sldId id="312" r:id="rId25"/>
    <p:sldId id="313" r:id="rId26"/>
    <p:sldId id="314" r:id="rId27"/>
    <p:sldId id="279"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navajjala, Sri Harsha (UMKC-Student)" initials="CSH(" lastIdx="1" clrIdx="0">
    <p:extLst>
      <p:ext uri="{19B8F6BF-5375-455C-9EA6-DF929625EA0E}">
        <p15:presenceInfo xmlns:p15="http://schemas.microsoft.com/office/powerpoint/2012/main" userId="S-1-5-21-2008365202-1495225606-1849977318-38248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62" d="100"/>
          <a:sy n="62" d="100"/>
        </p:scale>
        <p:origin x="1328" y="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3A933B5-9B1B-440E-82AC-B0DA8E95FD7F}" type="datetimeFigureOut">
              <a:rPr lang="en-US" smtClean="0"/>
              <a:pPr/>
              <a:t>9/6/2016</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7DA1C64-E2D3-4A5C-857F-39F8D8EA0AC8}" type="slidenum">
              <a:rPr lang="en-IN" smtClean="0"/>
              <a:pPr/>
              <a:t>‹#›</a:t>
            </a:fld>
            <a:endParaRPr lang="en-IN"/>
          </a:p>
        </p:txBody>
      </p:sp>
    </p:spTree>
    <p:extLst>
      <p:ext uri="{BB962C8B-B14F-4D97-AF65-F5344CB8AC3E}">
        <p14:creationId xmlns:p14="http://schemas.microsoft.com/office/powerpoint/2010/main" val="19592393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DA1C64-E2D3-4A5C-857F-39F8D8EA0AC8}" type="slidenum">
              <a:rPr lang="en-IN" smtClean="0"/>
              <a:pPr/>
              <a:t>14</a:t>
            </a:fld>
            <a:endParaRPr lang="en-IN"/>
          </a:p>
        </p:txBody>
      </p:sp>
    </p:spTree>
    <p:extLst>
      <p:ext uri="{BB962C8B-B14F-4D97-AF65-F5344CB8AC3E}">
        <p14:creationId xmlns:p14="http://schemas.microsoft.com/office/powerpoint/2010/main" val="2895802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C25F562E-99D4-4254-B7BD-243D18A86905}" type="datetime1">
              <a:rPr lang="en-US" smtClean="0"/>
              <a:t>9/6/2016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1693077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3C6D4A-41F3-45D9-B2F5-3393F01A1CB5}" type="datetime1">
              <a:rPr lang="en-US" smtClean="0"/>
              <a:t>9/6/2016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5717672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8C5091-A19C-4CF5-A852-16E436076A5C}" type="datetime1">
              <a:rPr lang="en-US" smtClean="0"/>
              <a:t>9/6/2016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39975710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bg1"/>
                </a:solidFill>
                <a:latin typeface="Helvetica"/>
                <a:cs typeface="Helvetica"/>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FFFFFF"/>
                </a:solidFill>
                <a:latin typeface="Helvetica"/>
                <a:cs typeface="Helvetic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9/6/2016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735665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9/6/2016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636988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9/6/2016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9071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0B242E9-8CE7-BD4A-9571-EA3D1778B2DC}" type="datetimeFigureOut">
              <a:rPr lang="en-US" smtClean="0">
                <a:solidFill>
                  <a:prstClr val="black">
                    <a:tint val="75000"/>
                  </a:prstClr>
                </a:solidFill>
              </a:rPr>
              <a:pPr/>
              <a:t>9/6/2016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2900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0B242E9-8CE7-BD4A-9571-EA3D1778B2DC}" type="datetimeFigureOut">
              <a:rPr lang="en-US" smtClean="0">
                <a:solidFill>
                  <a:prstClr val="black">
                    <a:tint val="75000"/>
                  </a:prstClr>
                </a:solidFill>
              </a:rPr>
              <a:pPr/>
              <a:t>9/6/2016</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206500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0B242E9-8CE7-BD4A-9571-EA3D1778B2DC}" type="datetimeFigureOut">
              <a:rPr lang="en-US" smtClean="0">
                <a:solidFill>
                  <a:prstClr val="black">
                    <a:tint val="75000"/>
                  </a:prstClr>
                </a:solidFill>
              </a:rPr>
              <a:pPr/>
              <a:t>9/6/2016</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87793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B242E9-8CE7-BD4A-9571-EA3D1778B2DC}" type="datetimeFigureOut">
              <a:rPr lang="en-US" smtClean="0">
                <a:solidFill>
                  <a:prstClr val="black">
                    <a:tint val="75000"/>
                  </a:prstClr>
                </a:solidFill>
              </a:rPr>
              <a:pPr/>
              <a:t>9/6/2016</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886807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B242E9-8CE7-BD4A-9571-EA3D1778B2DC}" type="datetimeFigureOut">
              <a:rPr lang="en-US" smtClean="0">
                <a:solidFill>
                  <a:prstClr val="black">
                    <a:tint val="75000"/>
                  </a:prstClr>
                </a:solidFill>
              </a:rPr>
              <a:pPr/>
              <a:t>9/6/2016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1990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239AB4A-D306-4283-B40E-55DB8E2FB858}" type="datetime1">
              <a:rPr lang="en-US" smtClean="0"/>
              <a:t>9/6/2016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8942400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0B242E9-8CE7-BD4A-9571-EA3D1778B2DC}" type="datetimeFigureOut">
              <a:rPr lang="en-US" smtClean="0">
                <a:solidFill>
                  <a:prstClr val="black">
                    <a:tint val="75000"/>
                  </a:prstClr>
                </a:solidFill>
              </a:rPr>
              <a:pPr/>
              <a:t>9/6/2016</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82037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9/6/2016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708578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0B242E9-8CE7-BD4A-9571-EA3D1778B2DC}" type="datetimeFigureOut">
              <a:rPr lang="en-US" smtClean="0">
                <a:solidFill>
                  <a:prstClr val="black">
                    <a:tint val="75000"/>
                  </a:prstClr>
                </a:solidFill>
              </a:rPr>
              <a:pPr/>
              <a:t>9/6/2016</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97615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59F408-8444-4D27-A64D-6DF53F8149AA}" type="datetime1">
              <a:rPr lang="en-US" smtClean="0"/>
              <a:t>9/6/2016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982607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7EA84EB-2191-4F6F-9C5F-B279CDBDDBD4}" type="datetime1">
              <a:rPr lang="en-US" smtClean="0"/>
              <a:t>9/6/2016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8153413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44A3C6-D7AB-4755-AA75-31DE2563E58E}" type="datetime1">
              <a:rPr lang="en-US" smtClean="0"/>
              <a:t>9/6/2016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2226335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C590FE7-4007-4177-81F5-BA78C87984E5}" type="datetime1">
              <a:rPr lang="en-US" smtClean="0"/>
              <a:t>9/6/2016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14336739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C24466-D5B4-4211-AFB5-2B929610D4FA}" type="datetime1">
              <a:rPr lang="en-US" smtClean="0"/>
              <a:t>9/6/2016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393763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2F5907D-E430-45B1-8A1D-5BEC74B9EAFD}" type="datetime1">
              <a:rPr lang="en-US" smtClean="0"/>
              <a:t>9/6/2016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6214039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1F033BE-F7F7-4BBA-9CA8-C498A03FC7CB}" type="datetime1">
              <a:rPr lang="en-US" smtClean="0"/>
              <a:t>9/6/2016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0CDB166-79C6-3345-B287-A7CE8B30FC7E}" type="slidenum">
              <a:rPr lang="en-US" smtClean="0"/>
              <a:pPr/>
              <a:t>‹#›</a:t>
            </a:fld>
            <a:endParaRPr lang="en-US"/>
          </a:p>
        </p:txBody>
      </p:sp>
    </p:spTree>
    <p:extLst>
      <p:ext uri="{BB962C8B-B14F-4D97-AF65-F5344CB8AC3E}">
        <p14:creationId xmlns:p14="http://schemas.microsoft.com/office/powerpoint/2010/main" val="2881413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BFCB02-F130-4660-A982-21E89AE46577}" type="datetime1">
              <a:rPr lang="en-US" smtClean="0"/>
              <a:t>9/6/2016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CDB166-79C6-3345-B287-A7CE8B30FC7E}" type="slidenum">
              <a:rPr lang="en-US" smtClean="0"/>
              <a:pPr/>
              <a:t>‹#›</a:t>
            </a:fld>
            <a:endParaRPr lang="en-US"/>
          </a:p>
        </p:txBody>
      </p:sp>
    </p:spTree>
    <p:extLst>
      <p:ext uri="{BB962C8B-B14F-4D97-AF65-F5344CB8AC3E}">
        <p14:creationId xmlns:p14="http://schemas.microsoft.com/office/powerpoint/2010/main" val="31913576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B242E9-8CE7-BD4A-9571-EA3D1778B2DC}" type="datetimeFigureOut">
              <a:rPr lang="en-US" smtClean="0">
                <a:solidFill>
                  <a:prstClr val="black">
                    <a:tint val="75000"/>
                  </a:prstClr>
                </a:solidFill>
              </a:rPr>
              <a:pPr/>
              <a:t>9/6/2016</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127517-4D6F-7647-90D7-6D99578B0AA7}"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436621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en.wikipedia.org/wiki/Probabilistic_roadmap"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5802" y="5368069"/>
            <a:ext cx="9008198" cy="1752600"/>
          </a:xfrm>
        </p:spPr>
        <p:txBody>
          <a:bodyPr>
            <a:normAutofit/>
          </a:bodyPr>
          <a:lstStyle/>
          <a:p>
            <a:pPr algn="r"/>
            <a:r>
              <a:rPr lang="en-US" sz="2000" dirty="0">
                <a:solidFill>
                  <a:schemeClr val="tx1"/>
                </a:solidFill>
              </a:rPr>
              <a:t>Manikanta Maddula (12)</a:t>
            </a:r>
          </a:p>
          <a:p>
            <a:pPr algn="r"/>
            <a:r>
              <a:rPr lang="en-US" sz="2000" dirty="0">
                <a:solidFill>
                  <a:schemeClr val="tx1"/>
                </a:solidFill>
              </a:rPr>
              <a:t>Dig Vijay Kumar </a:t>
            </a:r>
            <a:r>
              <a:rPr lang="en-US" sz="2000" dirty="0" err="1">
                <a:solidFill>
                  <a:schemeClr val="tx1"/>
                </a:solidFill>
              </a:rPr>
              <a:t>Yarlagadda</a:t>
            </a:r>
            <a:r>
              <a:rPr lang="en-US" sz="2000" dirty="0">
                <a:solidFill>
                  <a:schemeClr val="tx1"/>
                </a:solidFill>
              </a:rPr>
              <a:t> (26) </a:t>
            </a:r>
          </a:p>
        </p:txBody>
      </p:sp>
      <p:sp>
        <p:nvSpPr>
          <p:cNvPr id="4" name="Title 1"/>
          <p:cNvSpPr txBox="1">
            <a:spLocks/>
          </p:cNvSpPr>
          <p:nvPr/>
        </p:nvSpPr>
        <p:spPr>
          <a:xfrm>
            <a:off x="63374" y="1702052"/>
            <a:ext cx="9008198" cy="2150884"/>
          </a:xfrm>
          <a:prstGeom prst="rect">
            <a:avLst/>
          </a:prstGeom>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Helvetica"/>
                <a:ea typeface="+mj-ea"/>
                <a:cs typeface="Helvetica"/>
              </a:defRPr>
            </a:lvl1pPr>
          </a:lstStyle>
          <a:p>
            <a:r>
              <a:rPr lang="en-US" sz="5400" b="1" dirty="0"/>
              <a:t>Cloud Automation</a:t>
            </a:r>
          </a:p>
          <a:p>
            <a:r>
              <a:rPr lang="en-IN" sz="3600" dirty="0"/>
              <a:t> </a:t>
            </a:r>
            <a:r>
              <a:rPr lang="en-US" sz="2800" i="1" dirty="0"/>
              <a:t>Precomputing Roadmaps for Flexible Manipulation</a:t>
            </a:r>
            <a:endParaRPr lang="en-US" sz="2800" dirty="0"/>
          </a:p>
        </p:txBody>
      </p:sp>
    </p:spTree>
    <p:extLst>
      <p:ext uri="{BB962C8B-B14F-4D97-AF65-F5344CB8AC3E}">
        <p14:creationId xmlns:p14="http://schemas.microsoft.com/office/powerpoint/2010/main" val="6560357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102" y="-205581"/>
            <a:ext cx="10730204" cy="1143000"/>
          </a:xfrm>
        </p:spPr>
        <p:txBody>
          <a:bodyPr>
            <a:noAutofit/>
          </a:bodyPr>
          <a:lstStyle/>
          <a:p>
            <a:r>
              <a:rPr lang="en-US" sz="3600" dirty="0"/>
              <a:t>Planning Using Roadmap Precomputation</a:t>
            </a:r>
          </a:p>
        </p:txBody>
      </p:sp>
      <p:sp>
        <p:nvSpPr>
          <p:cNvPr id="3" name="Content Placeholder 2"/>
          <p:cNvSpPr>
            <a:spLocks noGrp="1"/>
          </p:cNvSpPr>
          <p:nvPr>
            <p:ph idx="1"/>
          </p:nvPr>
        </p:nvSpPr>
        <p:spPr>
          <a:xfrm>
            <a:off x="541175" y="723122"/>
            <a:ext cx="8229600" cy="4525963"/>
          </a:xfrm>
        </p:spPr>
        <p:txBody>
          <a:bodyPr/>
          <a:lstStyle/>
          <a:p>
            <a:r>
              <a:rPr lang="en-US" i="1" dirty="0"/>
              <a:t>Computing a Manipulation Roadmap</a:t>
            </a:r>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10</a:t>
            </a:fld>
            <a:endParaRPr lang="en-US"/>
          </a:p>
        </p:txBody>
      </p:sp>
      <p:pic>
        <p:nvPicPr>
          <p:cNvPr id="5" name="Picture 4"/>
          <p:cNvPicPr>
            <a:picLocks noChangeAspect="1"/>
          </p:cNvPicPr>
          <p:nvPr/>
        </p:nvPicPr>
        <p:blipFill>
          <a:blip r:embed="rId2"/>
          <a:stretch>
            <a:fillRect/>
          </a:stretch>
        </p:blipFill>
        <p:spPr>
          <a:xfrm>
            <a:off x="1464905" y="1231022"/>
            <a:ext cx="6635037" cy="5527938"/>
          </a:xfrm>
          <a:prstGeom prst="rect">
            <a:avLst/>
          </a:prstGeom>
        </p:spPr>
      </p:pic>
    </p:spTree>
    <p:extLst>
      <p:ext uri="{BB962C8B-B14F-4D97-AF65-F5344CB8AC3E}">
        <p14:creationId xmlns:p14="http://schemas.microsoft.com/office/powerpoint/2010/main" val="1813463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93102" y="-205581"/>
            <a:ext cx="10730204" cy="1143000"/>
          </a:xfrm>
        </p:spPr>
        <p:txBody>
          <a:bodyPr>
            <a:noAutofit/>
          </a:bodyPr>
          <a:lstStyle/>
          <a:p>
            <a:r>
              <a:rPr lang="en-US" sz="3600" dirty="0"/>
              <a:t>Planning Using Roadmap Precomputation</a:t>
            </a:r>
          </a:p>
        </p:txBody>
      </p:sp>
      <p:sp>
        <p:nvSpPr>
          <p:cNvPr id="3" name="Content Placeholder 2"/>
          <p:cNvSpPr>
            <a:spLocks noGrp="1"/>
          </p:cNvSpPr>
          <p:nvPr>
            <p:ph idx="1"/>
          </p:nvPr>
        </p:nvSpPr>
        <p:spPr>
          <a:xfrm>
            <a:off x="541175" y="723122"/>
            <a:ext cx="8229600" cy="4525963"/>
          </a:xfrm>
        </p:spPr>
        <p:txBody>
          <a:bodyPr/>
          <a:lstStyle/>
          <a:p>
            <a:r>
              <a:rPr lang="en-US" i="1" dirty="0"/>
              <a:t>Computing a Manipulation Roadmap</a:t>
            </a:r>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11</a:t>
            </a:fld>
            <a:endParaRPr lang="en-US"/>
          </a:p>
        </p:txBody>
      </p:sp>
      <p:pic>
        <p:nvPicPr>
          <p:cNvPr id="6" name="Picture 5"/>
          <p:cNvPicPr>
            <a:picLocks noChangeAspect="1"/>
          </p:cNvPicPr>
          <p:nvPr/>
        </p:nvPicPr>
        <p:blipFill>
          <a:blip r:embed="rId2"/>
          <a:stretch>
            <a:fillRect/>
          </a:stretch>
        </p:blipFill>
        <p:spPr>
          <a:xfrm>
            <a:off x="1399883" y="1262934"/>
            <a:ext cx="6220117" cy="5527223"/>
          </a:xfrm>
          <a:prstGeom prst="rect">
            <a:avLst/>
          </a:prstGeom>
        </p:spPr>
      </p:pic>
    </p:spTree>
    <p:extLst>
      <p:ext uri="{BB962C8B-B14F-4D97-AF65-F5344CB8AC3E}">
        <p14:creationId xmlns:p14="http://schemas.microsoft.com/office/powerpoint/2010/main" val="23973605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943" y="227013"/>
            <a:ext cx="9535886" cy="1143000"/>
          </a:xfrm>
        </p:spPr>
        <p:txBody>
          <a:bodyPr>
            <a:normAutofit/>
          </a:bodyPr>
          <a:lstStyle/>
          <a:p>
            <a:r>
              <a:rPr lang="en-US" sz="3600" dirty="0"/>
              <a:t>Planning Using Roadmap Precomputation</a:t>
            </a:r>
          </a:p>
        </p:txBody>
      </p:sp>
      <p:sp>
        <p:nvSpPr>
          <p:cNvPr id="3" name="Content Placeholder 2"/>
          <p:cNvSpPr>
            <a:spLocks noGrp="1"/>
          </p:cNvSpPr>
          <p:nvPr>
            <p:ph idx="1"/>
          </p:nvPr>
        </p:nvSpPr>
        <p:spPr/>
        <p:txBody>
          <a:bodyPr/>
          <a:lstStyle/>
          <a:p>
            <a:r>
              <a:rPr lang="en-US" i="1" dirty="0"/>
              <a:t>Using a Precomputed Roadmap</a:t>
            </a:r>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12</a:t>
            </a:fld>
            <a:endParaRPr lang="en-US"/>
          </a:p>
        </p:txBody>
      </p:sp>
      <p:pic>
        <p:nvPicPr>
          <p:cNvPr id="5" name="Picture 4"/>
          <p:cNvPicPr>
            <a:picLocks noChangeAspect="1"/>
          </p:cNvPicPr>
          <p:nvPr/>
        </p:nvPicPr>
        <p:blipFill>
          <a:blip r:embed="rId2"/>
          <a:stretch>
            <a:fillRect/>
          </a:stretch>
        </p:blipFill>
        <p:spPr>
          <a:xfrm>
            <a:off x="740714" y="2046514"/>
            <a:ext cx="7419975" cy="3810000"/>
          </a:xfrm>
          <a:prstGeom prst="rect">
            <a:avLst/>
          </a:prstGeom>
        </p:spPr>
      </p:pic>
    </p:spTree>
    <p:extLst>
      <p:ext uri="{BB962C8B-B14F-4D97-AF65-F5344CB8AC3E}">
        <p14:creationId xmlns:p14="http://schemas.microsoft.com/office/powerpoint/2010/main" val="1152453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165"/>
            <a:ext cx="9144000" cy="761871"/>
          </a:xfrm>
        </p:spPr>
        <p:txBody>
          <a:bodyPr>
            <a:noAutofit/>
          </a:bodyPr>
          <a:lstStyle/>
          <a:p>
            <a:r>
              <a:rPr lang="en-US" sz="2600" dirty="0"/>
              <a:t>Effect of Roadmap properties on Cloud-Based Schemes</a:t>
            </a:r>
          </a:p>
        </p:txBody>
      </p:sp>
      <p:pic>
        <p:nvPicPr>
          <p:cNvPr id="5" name="Content Placeholder 4"/>
          <p:cNvPicPr>
            <a:picLocks noGrp="1" noChangeAspect="1"/>
          </p:cNvPicPr>
          <p:nvPr>
            <p:ph idx="1"/>
          </p:nvPr>
        </p:nvPicPr>
        <p:blipFill>
          <a:blip r:embed="rId2"/>
          <a:stretch>
            <a:fillRect/>
          </a:stretch>
        </p:blipFill>
        <p:spPr>
          <a:xfrm>
            <a:off x="4569569" y="1034649"/>
            <a:ext cx="4214425" cy="4196570"/>
          </a:xfrm>
        </p:spPr>
      </p:pic>
      <p:sp>
        <p:nvSpPr>
          <p:cNvPr id="4" name="Slide Number Placeholder 3"/>
          <p:cNvSpPr>
            <a:spLocks noGrp="1"/>
          </p:cNvSpPr>
          <p:nvPr>
            <p:ph type="sldNum" sz="quarter" idx="12"/>
          </p:nvPr>
        </p:nvSpPr>
        <p:spPr/>
        <p:txBody>
          <a:bodyPr/>
          <a:lstStyle/>
          <a:p>
            <a:fld id="{20CDB166-79C6-3345-B287-A7CE8B30FC7E}" type="slidenum">
              <a:rPr lang="en-US" smtClean="0"/>
              <a:pPr/>
              <a:t>13</a:t>
            </a:fld>
            <a:endParaRPr lang="en-US"/>
          </a:p>
        </p:txBody>
      </p:sp>
      <p:sp>
        <p:nvSpPr>
          <p:cNvPr id="6" name="TextBox 5"/>
          <p:cNvSpPr txBox="1"/>
          <p:nvPr/>
        </p:nvSpPr>
        <p:spPr>
          <a:xfrm>
            <a:off x="297713" y="1034649"/>
            <a:ext cx="4114800" cy="46628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Probabilistic Roadmap (PRM) is a motion planning algorithm in robotics, which solves the problem of determining a path between a starting configuration of the robot and a goal configuration while avoiding collisions.</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r>
              <a:rPr lang="en-US" dirty="0"/>
              <a:t>Large, dense roadmaps are beneficial but tradeoff has to be achieved between query resolution time and path quality.</a:t>
            </a:r>
          </a:p>
        </p:txBody>
      </p:sp>
    </p:spTree>
    <p:extLst>
      <p:ext uri="{BB962C8B-B14F-4D97-AF65-F5344CB8AC3E}">
        <p14:creationId xmlns:p14="http://schemas.microsoft.com/office/powerpoint/2010/main" val="3350932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165"/>
            <a:ext cx="9144000" cy="761871"/>
          </a:xfrm>
        </p:spPr>
        <p:txBody>
          <a:bodyPr>
            <a:noAutofit/>
          </a:bodyPr>
          <a:lstStyle/>
          <a:p>
            <a:r>
              <a:rPr lang="en-US" sz="3200" dirty="0"/>
              <a:t>Roadmap spanners</a:t>
            </a:r>
          </a:p>
        </p:txBody>
      </p:sp>
      <p:sp>
        <p:nvSpPr>
          <p:cNvPr id="4" name="Slide Number Placeholder 3"/>
          <p:cNvSpPr>
            <a:spLocks noGrp="1"/>
          </p:cNvSpPr>
          <p:nvPr>
            <p:ph type="sldNum" sz="quarter" idx="12"/>
          </p:nvPr>
        </p:nvSpPr>
        <p:spPr/>
        <p:txBody>
          <a:bodyPr/>
          <a:lstStyle/>
          <a:p>
            <a:fld id="{20CDB166-79C6-3345-B287-A7CE8B30FC7E}" type="slidenum">
              <a:rPr lang="en-US" smtClean="0"/>
              <a:pPr/>
              <a:t>14</a:t>
            </a:fld>
            <a:endParaRPr lang="en-US"/>
          </a:p>
        </p:txBody>
      </p:sp>
      <p:sp>
        <p:nvSpPr>
          <p:cNvPr id="6" name="TextBox 5"/>
          <p:cNvSpPr txBox="1"/>
          <p:nvPr/>
        </p:nvSpPr>
        <p:spPr>
          <a:xfrm>
            <a:off x="297713" y="712782"/>
            <a:ext cx="8516678" cy="572464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A fully connected graph gives asymptotically optimal solutions – resembles exhaustive search, but results quickly emerge into a huge data structure.</a:t>
            </a:r>
          </a:p>
          <a:p>
            <a:pPr marL="285750" indent="-285750">
              <a:lnSpc>
                <a:spcPct val="150000"/>
              </a:lnSpc>
              <a:buFont typeface="Arial" panose="020B0604020202020204" pitchFamily="34" charset="0"/>
              <a:buChar char="•"/>
            </a:pPr>
            <a:r>
              <a:rPr lang="en-US" sz="1600" dirty="0"/>
              <a:t>If we attempt to connect any new sample with approximately k=log(n) neighbors, where n is the number of nodes in the roadmap, we can obtain asymptotically optimal roadmap. (PRM*)</a:t>
            </a:r>
          </a:p>
          <a:p>
            <a:pPr marL="285750" indent="-285750">
              <a:lnSpc>
                <a:spcPct val="150000"/>
              </a:lnSpc>
              <a:buFont typeface="Arial" panose="020B0604020202020204" pitchFamily="34" charset="0"/>
              <a:buChar char="•"/>
            </a:pPr>
            <a:r>
              <a:rPr lang="en-US" sz="1600" dirty="0"/>
              <a:t>A t-spanner is a subgraph of a graph, where the paths between all pairs of vertices are dilated by a factor of t relative to paths on the original graph, where t is the stretch factor of the spanner. </a:t>
            </a:r>
          </a:p>
          <a:p>
            <a:pPr marL="285750" indent="-285750">
              <a:lnSpc>
                <a:spcPct val="150000"/>
              </a:lnSpc>
              <a:buFont typeface="Arial" panose="020B0604020202020204" pitchFamily="34" charset="0"/>
              <a:buChar char="•"/>
            </a:pPr>
            <a:r>
              <a:rPr lang="en-US" sz="1600" dirty="0"/>
              <a:t>For every shortest path in the original graph − there is a path in the spanner that is no longer than </a:t>
            </a:r>
            <a:r>
              <a:rPr lang="en-US" sz="1600" b="1" i="1" dirty="0"/>
              <a:t>t</a:t>
            </a:r>
            <a:r>
              <a:rPr lang="en-US" sz="1600" i="1" dirty="0"/>
              <a:t> </a:t>
            </a:r>
            <a:r>
              <a:rPr lang="en-US" sz="1600" dirty="0"/>
              <a:t>times the original length.</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endParaRPr lang="en-US" sz="1600" dirty="0"/>
          </a:p>
          <a:p>
            <a:pPr>
              <a:lnSpc>
                <a:spcPct val="150000"/>
              </a:lnSpc>
            </a:pPr>
            <a:endParaRPr lang="en-US" sz="1000" i="1" dirty="0"/>
          </a:p>
          <a:p>
            <a:pPr>
              <a:lnSpc>
                <a:spcPct val="150000"/>
              </a:lnSpc>
            </a:pPr>
            <a:r>
              <a:rPr lang="en-US" sz="1000" i="1" dirty="0"/>
              <a:t>http://moveit.ros.org/assets/pdfs/2013/icra2013tutorial/spanner_roadmaps_Bekris.pdf</a:t>
            </a:r>
          </a:p>
        </p:txBody>
      </p:sp>
      <p:pic>
        <p:nvPicPr>
          <p:cNvPr id="10" name="Picture 9"/>
          <p:cNvPicPr>
            <a:picLocks noChangeAspect="1"/>
          </p:cNvPicPr>
          <p:nvPr/>
        </p:nvPicPr>
        <p:blipFill rotWithShape="1">
          <a:blip r:embed="rId3"/>
          <a:srcRect l="6277" t="31002" r="39167" b="13924"/>
          <a:stretch/>
        </p:blipFill>
        <p:spPr>
          <a:xfrm>
            <a:off x="3343015" y="3551307"/>
            <a:ext cx="4413775" cy="2506282"/>
          </a:xfrm>
          <a:prstGeom prst="rect">
            <a:avLst/>
          </a:prstGeom>
        </p:spPr>
      </p:pic>
    </p:spTree>
    <p:extLst>
      <p:ext uri="{BB962C8B-B14F-4D97-AF65-F5344CB8AC3E}">
        <p14:creationId xmlns:p14="http://schemas.microsoft.com/office/powerpoint/2010/main" val="6862138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165"/>
            <a:ext cx="9144000" cy="761871"/>
          </a:xfrm>
        </p:spPr>
        <p:txBody>
          <a:bodyPr>
            <a:noAutofit/>
          </a:bodyPr>
          <a:lstStyle/>
          <a:p>
            <a:r>
              <a:rPr lang="en-US" sz="2800" dirty="0"/>
              <a:t>Incremental Roadmap Scanner (IRS)</a:t>
            </a:r>
          </a:p>
        </p:txBody>
      </p:sp>
      <p:sp>
        <p:nvSpPr>
          <p:cNvPr id="4" name="Slide Number Placeholder 3"/>
          <p:cNvSpPr>
            <a:spLocks noGrp="1"/>
          </p:cNvSpPr>
          <p:nvPr>
            <p:ph type="sldNum" sz="quarter" idx="12"/>
          </p:nvPr>
        </p:nvSpPr>
        <p:spPr/>
        <p:txBody>
          <a:bodyPr/>
          <a:lstStyle/>
          <a:p>
            <a:fld id="{20CDB166-79C6-3345-B287-A7CE8B30FC7E}" type="slidenum">
              <a:rPr lang="en-US" smtClean="0"/>
              <a:pPr/>
              <a:t>15</a:t>
            </a:fld>
            <a:endParaRPr lang="en-US"/>
          </a:p>
        </p:txBody>
      </p:sp>
      <p:sp>
        <p:nvSpPr>
          <p:cNvPr id="6" name="TextBox 5"/>
          <p:cNvSpPr txBox="1"/>
          <p:nvPr/>
        </p:nvSpPr>
        <p:spPr>
          <a:xfrm>
            <a:off x="297713" y="999860"/>
            <a:ext cx="8499154" cy="452431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IRS returns a roadmap that has the same set of vertices as PRM) but only a subset of its edges.</a:t>
            </a:r>
          </a:p>
          <a:p>
            <a:pPr marL="285750" indent="-285750">
              <a:lnSpc>
                <a:spcPct val="150000"/>
              </a:lnSpc>
              <a:buFont typeface="Arial" panose="020B0604020202020204" pitchFamily="34" charset="0"/>
              <a:buChar char="•"/>
            </a:pPr>
            <a:r>
              <a:rPr lang="en-US" sz="1600" dirty="0"/>
              <a:t>IRS is guaranteed to return a solution path to a motion-planning query that is at most t times longer than the solution returned by PRM) with the same set of vertices, where the stretch factor t is an input parameter. </a:t>
            </a:r>
          </a:p>
          <a:p>
            <a:pPr marL="285750" indent="-285750">
              <a:lnSpc>
                <a:spcPct val="150000"/>
              </a:lnSpc>
              <a:buFont typeface="Arial" panose="020B0604020202020204" pitchFamily="34" charset="0"/>
              <a:buChar char="•"/>
            </a:pPr>
            <a:r>
              <a:rPr lang="en-US" sz="1600" dirty="0"/>
              <a:t>IRS provides orders of magnitude sparser data structures, allows faster refresh rate of roadmap by providing sensing updates.</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endParaRPr lang="en-US" sz="1600" dirty="0"/>
          </a:p>
        </p:txBody>
      </p:sp>
    </p:spTree>
    <p:extLst>
      <p:ext uri="{BB962C8B-B14F-4D97-AF65-F5344CB8AC3E}">
        <p14:creationId xmlns:p14="http://schemas.microsoft.com/office/powerpoint/2010/main" val="4054060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165"/>
            <a:ext cx="9144000" cy="761871"/>
          </a:xfrm>
        </p:spPr>
        <p:txBody>
          <a:bodyPr>
            <a:noAutofit/>
          </a:bodyPr>
          <a:lstStyle/>
          <a:p>
            <a:r>
              <a:rPr lang="en-US" sz="2800" dirty="0"/>
              <a:t>Sparse Roadmap Scanner (SPARS)</a:t>
            </a:r>
          </a:p>
        </p:txBody>
      </p:sp>
      <p:sp>
        <p:nvSpPr>
          <p:cNvPr id="4" name="Slide Number Placeholder 3"/>
          <p:cNvSpPr>
            <a:spLocks noGrp="1"/>
          </p:cNvSpPr>
          <p:nvPr>
            <p:ph type="sldNum" sz="quarter" idx="12"/>
          </p:nvPr>
        </p:nvSpPr>
        <p:spPr/>
        <p:txBody>
          <a:bodyPr/>
          <a:lstStyle/>
          <a:p>
            <a:fld id="{20CDB166-79C6-3345-B287-A7CE8B30FC7E}" type="slidenum">
              <a:rPr lang="en-US" smtClean="0"/>
              <a:pPr/>
              <a:t>16</a:t>
            </a:fld>
            <a:endParaRPr lang="en-US"/>
          </a:p>
        </p:txBody>
      </p:sp>
      <p:sp>
        <p:nvSpPr>
          <p:cNvPr id="6" name="TextBox 5"/>
          <p:cNvSpPr txBox="1"/>
          <p:nvPr/>
        </p:nvSpPr>
        <p:spPr>
          <a:xfrm>
            <a:off x="322423" y="814268"/>
            <a:ext cx="8499154" cy="572464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In continuous spaces, an individual configuration can be used to represent its local region, and no neighboring samples need to be added as new nodes in the roadmap if they are not necessary for completeness or path quality purposes. </a:t>
            </a:r>
          </a:p>
          <a:p>
            <a:pPr marL="285750" indent="-285750">
              <a:lnSpc>
                <a:spcPct val="150000"/>
              </a:lnSpc>
              <a:buFont typeface="Arial" panose="020B0604020202020204" pitchFamily="34" charset="0"/>
              <a:buChar char="•"/>
            </a:pPr>
            <a:r>
              <a:rPr lang="en-US" sz="1600" dirty="0"/>
              <a:t>Nodes are added only if they are necessary for coverage, connectivity and optimality.</a:t>
            </a:r>
          </a:p>
          <a:p>
            <a:pPr marL="285750" indent="-285750">
              <a:lnSpc>
                <a:spcPct val="150000"/>
              </a:lnSpc>
              <a:buFont typeface="Arial" panose="020B0604020202020204" pitchFamily="34" charset="0"/>
              <a:buChar char="•"/>
            </a:pPr>
            <a:r>
              <a:rPr lang="en-US" sz="1600" dirty="0"/>
              <a:t>The four types of configuration-space samples q that sparse roadmap spanners are considering for addition. Nodes may be added for coverage (guards), connectivity (bridges), or to connect nodes which share an “interface” (interface nodes), or to satisfy near-optimality constraints when efficient C-space paths (q to q ) are found (shortcuts). </a:t>
            </a:r>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endParaRPr lang="en-US" sz="1600" dirty="0"/>
          </a:p>
          <a:p>
            <a:pPr marL="285750" indent="-285750">
              <a:lnSpc>
                <a:spcPct val="150000"/>
              </a:lnSpc>
              <a:buFont typeface="Arial" panose="020B0604020202020204" pitchFamily="34" charset="0"/>
              <a:buChar char="•"/>
            </a:pPr>
            <a:endParaRPr lang="en-US" sz="1600" dirty="0"/>
          </a:p>
          <a:p>
            <a:pPr>
              <a:lnSpc>
                <a:spcPct val="150000"/>
              </a:lnSpc>
            </a:pPr>
            <a:r>
              <a:rPr lang="en-US" sz="1000" i="1" dirty="0"/>
              <a:t>Dobson, Andrew, and Kostas E. </a:t>
            </a:r>
            <a:r>
              <a:rPr lang="en-US" sz="1000" i="1" dirty="0" err="1"/>
              <a:t>Bekris</a:t>
            </a:r>
            <a:r>
              <a:rPr lang="en-US" sz="1000" i="1" dirty="0"/>
              <a:t>. "Sparse roadmap spanners for asymptotically near-optimal motion planning." The International Journal of Robotics Research 33.1 (2014): 18-47.</a:t>
            </a:r>
          </a:p>
        </p:txBody>
      </p:sp>
      <p:pic>
        <p:nvPicPr>
          <p:cNvPr id="7" name="Picture 6"/>
          <p:cNvPicPr>
            <a:picLocks noChangeAspect="1"/>
          </p:cNvPicPr>
          <p:nvPr/>
        </p:nvPicPr>
        <p:blipFill rotWithShape="1">
          <a:blip r:embed="rId2"/>
          <a:srcRect l="6428" t="36984" r="27500" b="42040"/>
          <a:stretch/>
        </p:blipFill>
        <p:spPr>
          <a:xfrm>
            <a:off x="322423" y="3984936"/>
            <a:ext cx="8069829" cy="1441133"/>
          </a:xfrm>
          <a:prstGeom prst="rect">
            <a:avLst/>
          </a:prstGeom>
        </p:spPr>
      </p:pic>
    </p:spTree>
    <p:extLst>
      <p:ext uri="{BB962C8B-B14F-4D97-AF65-F5344CB8AC3E}">
        <p14:creationId xmlns:p14="http://schemas.microsoft.com/office/powerpoint/2010/main" val="19044001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165"/>
            <a:ext cx="9144000" cy="761871"/>
          </a:xfrm>
        </p:spPr>
        <p:txBody>
          <a:bodyPr>
            <a:noAutofit/>
          </a:bodyPr>
          <a:lstStyle/>
          <a:p>
            <a:r>
              <a:rPr lang="en-US" sz="2800" dirty="0"/>
              <a:t>Evaluation of methods </a:t>
            </a:r>
          </a:p>
        </p:txBody>
      </p:sp>
      <p:sp>
        <p:nvSpPr>
          <p:cNvPr id="4" name="Slide Number Placeholder 3"/>
          <p:cNvSpPr>
            <a:spLocks noGrp="1"/>
          </p:cNvSpPr>
          <p:nvPr>
            <p:ph type="sldNum" sz="quarter" idx="12"/>
          </p:nvPr>
        </p:nvSpPr>
        <p:spPr/>
        <p:txBody>
          <a:bodyPr/>
          <a:lstStyle/>
          <a:p>
            <a:fld id="{20CDB166-79C6-3345-B287-A7CE8B30FC7E}" type="slidenum">
              <a:rPr lang="en-US" smtClean="0"/>
              <a:pPr/>
              <a:t>17</a:t>
            </a:fld>
            <a:endParaRPr lang="en-US"/>
          </a:p>
        </p:txBody>
      </p:sp>
      <p:sp>
        <p:nvSpPr>
          <p:cNvPr id="6" name="TextBox 5"/>
          <p:cNvSpPr txBox="1"/>
          <p:nvPr/>
        </p:nvSpPr>
        <p:spPr>
          <a:xfrm>
            <a:off x="322422" y="689140"/>
            <a:ext cx="8499154" cy="267765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A Baxter arm is used to evaluate PRM*, IRS and SPARS in terms of computational efficiency, path quality and success ratio for a changing scene.</a:t>
            </a:r>
          </a:p>
          <a:p>
            <a:pPr marL="285750" indent="-285750">
              <a:lnSpc>
                <a:spcPct val="150000"/>
              </a:lnSpc>
              <a:buFont typeface="Arial" panose="020B0604020202020204" pitchFamily="34" charset="0"/>
              <a:buChar char="•"/>
            </a:pPr>
            <a:r>
              <a:rPr lang="en-US" sz="1600" dirty="0"/>
              <a:t>The three versions of the environment used for evaluating the methods, inspired by the Amazon Picking Challenge: (a) easy, (b) medium, and (c) hard. </a:t>
            </a:r>
          </a:p>
          <a:p>
            <a:pPr marL="285750" indent="-285750">
              <a:lnSpc>
                <a:spcPct val="150000"/>
              </a:lnSpc>
              <a:buFont typeface="Arial" panose="020B0604020202020204" pitchFamily="34" charset="0"/>
              <a:buChar char="•"/>
            </a:pPr>
            <a:r>
              <a:rPr lang="en-US" sz="1600" dirty="0"/>
              <a:t>The offline roadmaps are computed given the easy environment. This problem involves a Baxter arm grasping an object from the tabletop in a vertical configuration and placing it inside a box in a horizontal configuration. </a:t>
            </a:r>
            <a:endParaRPr lang="en-US" sz="1000" i="1" dirty="0"/>
          </a:p>
        </p:txBody>
      </p:sp>
      <p:pic>
        <p:nvPicPr>
          <p:cNvPr id="3" name="Picture 2"/>
          <p:cNvPicPr>
            <a:picLocks noChangeAspect="1"/>
          </p:cNvPicPr>
          <p:nvPr/>
        </p:nvPicPr>
        <p:blipFill rotWithShape="1">
          <a:blip r:embed="rId2"/>
          <a:srcRect l="7352" t="17183" r="8829" b="32344"/>
          <a:stretch/>
        </p:blipFill>
        <p:spPr>
          <a:xfrm>
            <a:off x="194551" y="3304240"/>
            <a:ext cx="8754895" cy="2965483"/>
          </a:xfrm>
          <a:prstGeom prst="rect">
            <a:avLst/>
          </a:prstGeom>
        </p:spPr>
      </p:pic>
    </p:spTree>
    <p:extLst>
      <p:ext uri="{BB962C8B-B14F-4D97-AF65-F5344CB8AC3E}">
        <p14:creationId xmlns:p14="http://schemas.microsoft.com/office/powerpoint/2010/main" val="30509149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165"/>
            <a:ext cx="9144000" cy="761871"/>
          </a:xfrm>
        </p:spPr>
        <p:txBody>
          <a:bodyPr>
            <a:noAutofit/>
          </a:bodyPr>
          <a:lstStyle/>
          <a:p>
            <a:r>
              <a:rPr lang="en-US" sz="2800" dirty="0"/>
              <a:t>Evaluation of methods (Cont.)</a:t>
            </a:r>
          </a:p>
        </p:txBody>
      </p:sp>
      <p:sp>
        <p:nvSpPr>
          <p:cNvPr id="4" name="Slide Number Placeholder 3"/>
          <p:cNvSpPr>
            <a:spLocks noGrp="1"/>
          </p:cNvSpPr>
          <p:nvPr>
            <p:ph type="sldNum" sz="quarter" idx="12"/>
          </p:nvPr>
        </p:nvSpPr>
        <p:spPr/>
        <p:txBody>
          <a:bodyPr/>
          <a:lstStyle/>
          <a:p>
            <a:fld id="{20CDB166-79C6-3345-B287-A7CE8B30FC7E}" type="slidenum">
              <a:rPr lang="en-US" smtClean="0"/>
              <a:pPr/>
              <a:t>18</a:t>
            </a:fld>
            <a:endParaRPr lang="en-US"/>
          </a:p>
        </p:txBody>
      </p:sp>
      <p:sp>
        <p:nvSpPr>
          <p:cNvPr id="6" name="TextBox 5"/>
          <p:cNvSpPr txBox="1"/>
          <p:nvPr/>
        </p:nvSpPr>
        <p:spPr>
          <a:xfrm>
            <a:off x="322422" y="820782"/>
            <a:ext cx="8499154" cy="156966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The medium challenge has the objects placed on a shelf that was not known during the construction of the roadmap and limits the motion of the robot. </a:t>
            </a:r>
          </a:p>
          <a:p>
            <a:pPr marL="285750" indent="-285750">
              <a:lnSpc>
                <a:spcPct val="150000"/>
              </a:lnSpc>
              <a:buFont typeface="Arial" panose="020B0604020202020204" pitchFamily="34" charset="0"/>
              <a:buChar char="•"/>
            </a:pPr>
            <a:r>
              <a:rPr lang="en-US" sz="1600" dirty="0"/>
              <a:t>The hard challenge has multiple shelves, with the objects placed further back than in the medium challenge, which further limits the capability of the arm to grasp the items.</a:t>
            </a:r>
            <a:endParaRPr lang="en-US" sz="1000" i="1" dirty="0"/>
          </a:p>
        </p:txBody>
      </p:sp>
      <p:pic>
        <p:nvPicPr>
          <p:cNvPr id="3" name="Picture 2"/>
          <p:cNvPicPr>
            <a:picLocks noChangeAspect="1"/>
          </p:cNvPicPr>
          <p:nvPr/>
        </p:nvPicPr>
        <p:blipFill rotWithShape="1">
          <a:blip r:embed="rId2"/>
          <a:srcRect l="7352" t="17183" r="8829" b="32344"/>
          <a:stretch/>
        </p:blipFill>
        <p:spPr>
          <a:xfrm>
            <a:off x="194551" y="3110326"/>
            <a:ext cx="8754895" cy="2965483"/>
          </a:xfrm>
          <a:prstGeom prst="rect">
            <a:avLst/>
          </a:prstGeom>
        </p:spPr>
      </p:pic>
    </p:spTree>
    <p:extLst>
      <p:ext uri="{BB962C8B-B14F-4D97-AF65-F5344CB8AC3E}">
        <p14:creationId xmlns:p14="http://schemas.microsoft.com/office/powerpoint/2010/main" val="3067620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165"/>
            <a:ext cx="9144000" cy="761871"/>
          </a:xfrm>
        </p:spPr>
        <p:txBody>
          <a:bodyPr>
            <a:noAutofit/>
          </a:bodyPr>
          <a:lstStyle/>
          <a:p>
            <a:r>
              <a:rPr lang="en-US" sz="2800" dirty="0"/>
              <a:t>Evaluation of methods (Cont.)</a:t>
            </a:r>
          </a:p>
        </p:txBody>
      </p:sp>
      <p:sp>
        <p:nvSpPr>
          <p:cNvPr id="4" name="Slide Number Placeholder 3"/>
          <p:cNvSpPr>
            <a:spLocks noGrp="1"/>
          </p:cNvSpPr>
          <p:nvPr>
            <p:ph type="sldNum" sz="quarter" idx="12"/>
          </p:nvPr>
        </p:nvSpPr>
        <p:spPr/>
        <p:txBody>
          <a:bodyPr/>
          <a:lstStyle/>
          <a:p>
            <a:fld id="{20CDB166-79C6-3345-B287-A7CE8B30FC7E}" type="slidenum">
              <a:rPr lang="en-US" smtClean="0"/>
              <a:pPr/>
              <a:t>19</a:t>
            </a:fld>
            <a:endParaRPr lang="en-US"/>
          </a:p>
        </p:txBody>
      </p:sp>
      <p:sp>
        <p:nvSpPr>
          <p:cNvPr id="6" name="TextBox 5"/>
          <p:cNvSpPr txBox="1"/>
          <p:nvPr/>
        </p:nvSpPr>
        <p:spPr>
          <a:xfrm>
            <a:off x="322422" y="820782"/>
            <a:ext cx="8499154" cy="37856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Each pick-and-place manipulation problem is split into three sub problems: </a:t>
            </a:r>
          </a:p>
          <a:p>
            <a:pPr marL="742950" lvl="1" indent="-285750">
              <a:lnSpc>
                <a:spcPct val="150000"/>
              </a:lnSpc>
              <a:buFont typeface="Arial" panose="020B0604020202020204" pitchFamily="34" charset="0"/>
              <a:buChar char="•"/>
            </a:pPr>
            <a:r>
              <a:rPr lang="en-US" sz="1600" dirty="0"/>
              <a:t>A transit plan from an initial configuration of the arm to a grasping configuration of the movable object on the horizontal surface, </a:t>
            </a:r>
          </a:p>
          <a:p>
            <a:pPr marL="742950" lvl="1" indent="-285750">
              <a:lnSpc>
                <a:spcPct val="150000"/>
              </a:lnSpc>
              <a:buFont typeface="Arial" panose="020B0604020202020204" pitchFamily="34" charset="0"/>
              <a:buChar char="•"/>
            </a:pPr>
            <a:r>
              <a:rPr lang="en-US" sz="1600" dirty="0"/>
              <a:t>A transfer plan between the reachable grasping configuration of the initial object location to a grasping configuration at the goal, and </a:t>
            </a:r>
          </a:p>
          <a:p>
            <a:pPr marL="742950" lvl="1" indent="-285750">
              <a:lnSpc>
                <a:spcPct val="150000"/>
              </a:lnSpc>
              <a:buFont typeface="Arial" panose="020B0604020202020204" pitchFamily="34" charset="0"/>
              <a:buChar char="•"/>
            </a:pPr>
            <a:r>
              <a:rPr lang="en-US" sz="1600" dirty="0"/>
              <a:t>A transit plan from the grasping configuration at the goal to the safe initial arm configuration.</a:t>
            </a:r>
          </a:p>
          <a:p>
            <a:pPr marL="285750" indent="-285750">
              <a:lnSpc>
                <a:spcPct val="150000"/>
              </a:lnSpc>
              <a:buFont typeface="Arial" panose="020B0604020202020204" pitchFamily="34" charset="0"/>
              <a:buChar char="•"/>
            </a:pPr>
            <a:r>
              <a:rPr lang="en-US" sz="1600" dirty="0"/>
              <a:t>Each iteration corresponds to an attempt to add both a transit and a transfer node to the roadmap.</a:t>
            </a:r>
          </a:p>
          <a:p>
            <a:pPr marL="285750" indent="-285750">
              <a:lnSpc>
                <a:spcPct val="150000"/>
              </a:lnSpc>
              <a:buFont typeface="Arial" panose="020B0604020202020204" pitchFamily="34" charset="0"/>
              <a:buChar char="•"/>
            </a:pPr>
            <a:r>
              <a:rPr lang="en-US" sz="1600" dirty="0"/>
              <a:t>PRM* roadmap 20,000 nodes and 800,000 edges after 10,000 iterations.</a:t>
            </a:r>
            <a:endParaRPr lang="en-US" sz="1000" i="1" dirty="0"/>
          </a:p>
        </p:txBody>
      </p:sp>
    </p:spTree>
    <p:extLst>
      <p:ext uri="{BB962C8B-B14F-4D97-AF65-F5344CB8AC3E}">
        <p14:creationId xmlns:p14="http://schemas.microsoft.com/office/powerpoint/2010/main" val="266403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synergistic robot–cloud architecture</a:t>
            </a:r>
          </a:p>
        </p:txBody>
      </p:sp>
      <p:sp>
        <p:nvSpPr>
          <p:cNvPr id="3" name="Content Placeholder 2"/>
          <p:cNvSpPr>
            <a:spLocks noGrp="1"/>
          </p:cNvSpPr>
          <p:nvPr>
            <p:ph idx="1"/>
          </p:nvPr>
        </p:nvSpPr>
        <p:spPr>
          <a:xfrm>
            <a:off x="0" y="1624012"/>
            <a:ext cx="9144000" cy="4525963"/>
          </a:xfrm>
        </p:spPr>
        <p:txBody>
          <a:bodyPr>
            <a:normAutofit/>
          </a:bodyPr>
          <a:lstStyle/>
          <a:p>
            <a:r>
              <a:rPr lang="en-US" dirty="0"/>
              <a:t>The focus is on the use of cloud computing for efficiently planning the motion of new robot manipulators designed for flexible manufacturing floors.</a:t>
            </a:r>
          </a:p>
          <a:p>
            <a:r>
              <a:rPr lang="en-US" dirty="0"/>
              <a:t>synergistic robot–cloud architecture - an architecture that splits computation between the remote cloud and the robot appears advantageous</a:t>
            </a:r>
          </a:p>
        </p:txBody>
      </p:sp>
      <p:sp>
        <p:nvSpPr>
          <p:cNvPr id="4" name="Slide Number Placeholder 3"/>
          <p:cNvSpPr>
            <a:spLocks noGrp="1"/>
          </p:cNvSpPr>
          <p:nvPr>
            <p:ph type="sldNum" sz="quarter" idx="12"/>
          </p:nvPr>
        </p:nvSpPr>
        <p:spPr/>
        <p:txBody>
          <a:bodyPr/>
          <a:lstStyle/>
          <a:p>
            <a:fld id="{20CDB166-79C6-3345-B287-A7CE8B30FC7E}" type="slidenum">
              <a:rPr lang="en-US" smtClean="0"/>
              <a:pPr/>
              <a:t>2</a:t>
            </a:fld>
            <a:endParaRPr lang="en-US"/>
          </a:p>
        </p:txBody>
      </p:sp>
    </p:spTree>
    <p:extLst>
      <p:ext uri="{BB962C8B-B14F-4D97-AF65-F5344CB8AC3E}">
        <p14:creationId xmlns:p14="http://schemas.microsoft.com/office/powerpoint/2010/main" val="13483904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165"/>
            <a:ext cx="9144000" cy="761871"/>
          </a:xfrm>
        </p:spPr>
        <p:txBody>
          <a:bodyPr>
            <a:noAutofit/>
          </a:bodyPr>
          <a:lstStyle/>
          <a:p>
            <a:r>
              <a:rPr lang="en-US" sz="2800" dirty="0"/>
              <a:t>Evaluation - Query resolution time</a:t>
            </a:r>
          </a:p>
        </p:txBody>
      </p:sp>
      <p:sp>
        <p:nvSpPr>
          <p:cNvPr id="4" name="Slide Number Placeholder 3"/>
          <p:cNvSpPr>
            <a:spLocks noGrp="1"/>
          </p:cNvSpPr>
          <p:nvPr>
            <p:ph type="sldNum" sz="quarter" idx="12"/>
          </p:nvPr>
        </p:nvSpPr>
        <p:spPr/>
        <p:txBody>
          <a:bodyPr/>
          <a:lstStyle/>
          <a:p>
            <a:fld id="{20CDB166-79C6-3345-B287-A7CE8B30FC7E}" type="slidenum">
              <a:rPr lang="en-US" smtClean="0"/>
              <a:pPr/>
              <a:t>20</a:t>
            </a:fld>
            <a:endParaRPr lang="en-US"/>
          </a:p>
        </p:txBody>
      </p:sp>
      <p:pic>
        <p:nvPicPr>
          <p:cNvPr id="3" name="Picture 2"/>
          <p:cNvPicPr>
            <a:picLocks noChangeAspect="1"/>
          </p:cNvPicPr>
          <p:nvPr/>
        </p:nvPicPr>
        <p:blipFill rotWithShape="1">
          <a:blip r:embed="rId2"/>
          <a:srcRect l="7639" t="19136" r="8611" b="20758"/>
          <a:stretch/>
        </p:blipFill>
        <p:spPr>
          <a:xfrm>
            <a:off x="169668" y="1334036"/>
            <a:ext cx="8974332" cy="3622975"/>
          </a:xfrm>
          <a:prstGeom prst="rect">
            <a:avLst/>
          </a:prstGeom>
        </p:spPr>
      </p:pic>
    </p:spTree>
    <p:extLst>
      <p:ext uri="{BB962C8B-B14F-4D97-AF65-F5344CB8AC3E}">
        <p14:creationId xmlns:p14="http://schemas.microsoft.com/office/powerpoint/2010/main" val="2576558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165"/>
            <a:ext cx="9144000" cy="761871"/>
          </a:xfrm>
        </p:spPr>
        <p:txBody>
          <a:bodyPr>
            <a:noAutofit/>
          </a:bodyPr>
          <a:lstStyle/>
          <a:p>
            <a:r>
              <a:rPr lang="en-US" sz="2800" dirty="0"/>
              <a:t>Evaluation - Path quality</a:t>
            </a:r>
          </a:p>
        </p:txBody>
      </p:sp>
      <p:sp>
        <p:nvSpPr>
          <p:cNvPr id="4" name="Slide Number Placeholder 3"/>
          <p:cNvSpPr>
            <a:spLocks noGrp="1"/>
          </p:cNvSpPr>
          <p:nvPr>
            <p:ph type="sldNum" sz="quarter" idx="12"/>
          </p:nvPr>
        </p:nvSpPr>
        <p:spPr/>
        <p:txBody>
          <a:bodyPr/>
          <a:lstStyle/>
          <a:p>
            <a:fld id="{20CDB166-79C6-3345-B287-A7CE8B30FC7E}" type="slidenum">
              <a:rPr lang="en-US" smtClean="0"/>
              <a:pPr/>
              <a:t>21</a:t>
            </a:fld>
            <a:endParaRPr lang="en-US"/>
          </a:p>
        </p:txBody>
      </p:sp>
      <p:pic>
        <p:nvPicPr>
          <p:cNvPr id="5" name="Picture 4"/>
          <p:cNvPicPr>
            <a:picLocks noChangeAspect="1"/>
          </p:cNvPicPr>
          <p:nvPr/>
        </p:nvPicPr>
        <p:blipFill rotWithShape="1">
          <a:blip r:embed="rId2"/>
          <a:srcRect l="7522" t="21108" r="8113" b="22954"/>
          <a:stretch/>
        </p:blipFill>
        <p:spPr>
          <a:xfrm>
            <a:off x="0" y="1422509"/>
            <a:ext cx="9144000" cy="3410356"/>
          </a:xfrm>
          <a:prstGeom prst="rect">
            <a:avLst/>
          </a:prstGeom>
        </p:spPr>
      </p:pic>
    </p:spTree>
    <p:extLst>
      <p:ext uri="{BB962C8B-B14F-4D97-AF65-F5344CB8AC3E}">
        <p14:creationId xmlns:p14="http://schemas.microsoft.com/office/powerpoint/2010/main" val="356835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165"/>
            <a:ext cx="9144000" cy="761871"/>
          </a:xfrm>
        </p:spPr>
        <p:txBody>
          <a:bodyPr>
            <a:noAutofit/>
          </a:bodyPr>
          <a:lstStyle/>
          <a:p>
            <a:r>
              <a:rPr lang="en-US" sz="2800" dirty="0"/>
              <a:t>Evaluation – Success ratio</a:t>
            </a:r>
          </a:p>
        </p:txBody>
      </p:sp>
      <p:sp>
        <p:nvSpPr>
          <p:cNvPr id="4" name="Slide Number Placeholder 3"/>
          <p:cNvSpPr>
            <a:spLocks noGrp="1"/>
          </p:cNvSpPr>
          <p:nvPr>
            <p:ph type="sldNum" sz="quarter" idx="12"/>
          </p:nvPr>
        </p:nvSpPr>
        <p:spPr/>
        <p:txBody>
          <a:bodyPr/>
          <a:lstStyle/>
          <a:p>
            <a:fld id="{20CDB166-79C6-3345-B287-A7CE8B30FC7E}" type="slidenum">
              <a:rPr lang="en-US" smtClean="0"/>
              <a:pPr/>
              <a:t>22</a:t>
            </a:fld>
            <a:endParaRPr lang="en-US"/>
          </a:p>
        </p:txBody>
      </p:sp>
      <p:pic>
        <p:nvPicPr>
          <p:cNvPr id="3" name="Picture 2"/>
          <p:cNvPicPr>
            <a:picLocks noChangeAspect="1"/>
          </p:cNvPicPr>
          <p:nvPr/>
        </p:nvPicPr>
        <p:blipFill rotWithShape="1">
          <a:blip r:embed="rId2"/>
          <a:srcRect l="7222" t="21852" r="8333" b="17994"/>
          <a:stretch/>
        </p:blipFill>
        <p:spPr>
          <a:xfrm>
            <a:off x="0" y="1484431"/>
            <a:ext cx="9144000" cy="3663992"/>
          </a:xfrm>
          <a:prstGeom prst="rect">
            <a:avLst/>
          </a:prstGeom>
        </p:spPr>
      </p:pic>
    </p:spTree>
    <p:extLst>
      <p:ext uri="{BB962C8B-B14F-4D97-AF65-F5344CB8AC3E}">
        <p14:creationId xmlns:p14="http://schemas.microsoft.com/office/powerpoint/2010/main" val="3491027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165"/>
            <a:ext cx="9144000" cy="761871"/>
          </a:xfrm>
        </p:spPr>
        <p:txBody>
          <a:bodyPr>
            <a:noAutofit/>
          </a:bodyPr>
          <a:lstStyle/>
          <a:p>
            <a:r>
              <a:rPr lang="en-US" sz="2800" dirty="0"/>
              <a:t>Evaluation – Communication overhead</a:t>
            </a:r>
          </a:p>
        </p:txBody>
      </p:sp>
      <p:sp>
        <p:nvSpPr>
          <p:cNvPr id="4" name="Slide Number Placeholder 3"/>
          <p:cNvSpPr>
            <a:spLocks noGrp="1"/>
          </p:cNvSpPr>
          <p:nvPr>
            <p:ph type="sldNum" sz="quarter" idx="12"/>
          </p:nvPr>
        </p:nvSpPr>
        <p:spPr/>
        <p:txBody>
          <a:bodyPr/>
          <a:lstStyle/>
          <a:p>
            <a:fld id="{20CDB166-79C6-3345-B287-A7CE8B30FC7E}" type="slidenum">
              <a:rPr lang="en-US" smtClean="0"/>
              <a:pPr/>
              <a:t>23</a:t>
            </a:fld>
            <a:endParaRPr lang="en-US"/>
          </a:p>
        </p:txBody>
      </p:sp>
      <p:pic>
        <p:nvPicPr>
          <p:cNvPr id="5" name="Picture 4"/>
          <p:cNvPicPr>
            <a:picLocks noChangeAspect="1"/>
          </p:cNvPicPr>
          <p:nvPr/>
        </p:nvPicPr>
        <p:blipFill rotWithShape="1">
          <a:blip r:embed="rId2"/>
          <a:srcRect l="49306" t="13704" r="8332" b="24321"/>
          <a:stretch/>
        </p:blipFill>
        <p:spPr>
          <a:xfrm>
            <a:off x="1562403" y="1077912"/>
            <a:ext cx="5879797" cy="4838784"/>
          </a:xfrm>
          <a:prstGeom prst="rect">
            <a:avLst/>
          </a:prstGeom>
        </p:spPr>
      </p:pic>
    </p:spTree>
    <p:extLst>
      <p:ext uri="{BB962C8B-B14F-4D97-AF65-F5344CB8AC3E}">
        <p14:creationId xmlns:p14="http://schemas.microsoft.com/office/powerpoint/2010/main" val="35741459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165"/>
            <a:ext cx="9144000" cy="761871"/>
          </a:xfrm>
        </p:spPr>
        <p:txBody>
          <a:bodyPr>
            <a:noAutofit/>
          </a:bodyPr>
          <a:lstStyle/>
          <a:p>
            <a:r>
              <a:rPr lang="en-US" sz="2800" dirty="0"/>
              <a:t>Conclusion</a:t>
            </a:r>
          </a:p>
        </p:txBody>
      </p:sp>
      <p:sp>
        <p:nvSpPr>
          <p:cNvPr id="4" name="Slide Number Placeholder 3"/>
          <p:cNvSpPr>
            <a:spLocks noGrp="1"/>
          </p:cNvSpPr>
          <p:nvPr>
            <p:ph type="sldNum" sz="quarter" idx="12"/>
          </p:nvPr>
        </p:nvSpPr>
        <p:spPr/>
        <p:txBody>
          <a:bodyPr/>
          <a:lstStyle/>
          <a:p>
            <a:fld id="{20CDB166-79C6-3345-B287-A7CE8B30FC7E}" type="slidenum">
              <a:rPr lang="en-US" smtClean="0"/>
              <a:pPr/>
              <a:t>24</a:t>
            </a:fld>
            <a:endParaRPr lang="en-US"/>
          </a:p>
        </p:txBody>
      </p:sp>
      <p:sp>
        <p:nvSpPr>
          <p:cNvPr id="6" name="TextBox 5"/>
          <p:cNvSpPr txBox="1"/>
          <p:nvPr/>
        </p:nvSpPr>
        <p:spPr>
          <a:xfrm>
            <a:off x="322422" y="846630"/>
            <a:ext cx="8499154" cy="526297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1600" dirty="0"/>
              <a:t>Near-optimal roadmaps decrease the cost of communication and result in faster query resolution. </a:t>
            </a:r>
          </a:p>
          <a:p>
            <a:pPr marL="285750" indent="-285750">
              <a:lnSpc>
                <a:spcPct val="150000"/>
              </a:lnSpc>
              <a:buFont typeface="Arial" panose="020B0604020202020204" pitchFamily="34" charset="0"/>
              <a:buChar char="•"/>
            </a:pPr>
            <a:r>
              <a:rPr lang="en-US" sz="1600" dirty="0"/>
              <a:t>For the sparsest alternative, which results in the fastest query resolution, there is also degradation in success ratio.</a:t>
            </a:r>
          </a:p>
          <a:p>
            <a:pPr marL="285750" indent="-285750">
              <a:lnSpc>
                <a:spcPct val="150000"/>
              </a:lnSpc>
              <a:buFont typeface="Arial" panose="020B0604020202020204" pitchFamily="34" charset="0"/>
              <a:buChar char="•"/>
            </a:pPr>
            <a:r>
              <a:rPr lang="en-US" sz="1600" dirty="0"/>
              <a:t>The PRM and IRS methods exhibit similar success ratio across the different environments. The success ratio of the SPARS method, however, suffers in the harder environments.</a:t>
            </a:r>
          </a:p>
          <a:p>
            <a:pPr marL="285750" indent="-285750">
              <a:lnSpc>
                <a:spcPct val="150000"/>
              </a:lnSpc>
              <a:buFont typeface="Arial" panose="020B0604020202020204" pitchFamily="34" charset="0"/>
              <a:buChar char="•"/>
            </a:pPr>
            <a:r>
              <a:rPr lang="en-US" sz="1600" dirty="0"/>
              <a:t>A fast IRS iteration is typically faster than a PRM* one, and this results in a reduced construction time for IRS. SPARS introduces a small computational overhead for reasoning about which edges and vertices to retain, but it is still in the order of PRM* as it benefits from the sparsity of the computed data structure.  </a:t>
            </a:r>
          </a:p>
          <a:p>
            <a:pPr marL="285750" indent="-285750">
              <a:lnSpc>
                <a:spcPct val="150000"/>
              </a:lnSpc>
              <a:buFont typeface="Arial" panose="020B0604020202020204" pitchFamily="34" charset="0"/>
              <a:buChar char="•"/>
            </a:pPr>
            <a:r>
              <a:rPr lang="en-US" sz="1600" dirty="0"/>
              <a:t>There are proven benefits of investing computational power to compute roadmap data structures on the cloud, which are then used to answer motion-planning queries on the robot’s local workstation given an updated model of its surroundings.</a:t>
            </a:r>
          </a:p>
          <a:p>
            <a:pPr marL="285750" indent="-285750">
              <a:lnSpc>
                <a:spcPct val="150000"/>
              </a:lnSpc>
              <a:buFont typeface="Arial" panose="020B0604020202020204" pitchFamily="34" charset="0"/>
              <a:buChar char="•"/>
            </a:pPr>
            <a:endParaRPr lang="en-US" sz="1000" i="1" dirty="0"/>
          </a:p>
        </p:txBody>
      </p:sp>
    </p:spTree>
    <p:extLst>
      <p:ext uri="{BB962C8B-B14F-4D97-AF65-F5344CB8AC3E}">
        <p14:creationId xmlns:p14="http://schemas.microsoft.com/office/powerpoint/2010/main" val="27997764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3165"/>
            <a:ext cx="9144000" cy="761871"/>
          </a:xfrm>
        </p:spPr>
        <p:txBody>
          <a:bodyPr>
            <a:noAutofit/>
          </a:bodyPr>
          <a:lstStyle/>
          <a:p>
            <a:r>
              <a:rPr lang="en-US" sz="2800" dirty="0"/>
              <a:t>References</a:t>
            </a:r>
          </a:p>
        </p:txBody>
      </p:sp>
      <p:sp>
        <p:nvSpPr>
          <p:cNvPr id="4" name="Slide Number Placeholder 3"/>
          <p:cNvSpPr>
            <a:spLocks noGrp="1"/>
          </p:cNvSpPr>
          <p:nvPr>
            <p:ph type="sldNum" sz="quarter" idx="12"/>
          </p:nvPr>
        </p:nvSpPr>
        <p:spPr/>
        <p:txBody>
          <a:bodyPr/>
          <a:lstStyle/>
          <a:p>
            <a:fld id="{20CDB166-79C6-3345-B287-A7CE8B30FC7E}" type="slidenum">
              <a:rPr lang="en-US" smtClean="0"/>
              <a:pPr/>
              <a:t>25</a:t>
            </a:fld>
            <a:endParaRPr lang="en-US"/>
          </a:p>
        </p:txBody>
      </p:sp>
      <p:sp>
        <p:nvSpPr>
          <p:cNvPr id="6" name="TextBox 5"/>
          <p:cNvSpPr txBox="1"/>
          <p:nvPr/>
        </p:nvSpPr>
        <p:spPr>
          <a:xfrm>
            <a:off x="322422" y="846630"/>
            <a:ext cx="8499154" cy="32316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err="1"/>
              <a:t>Bekris</a:t>
            </a:r>
            <a:r>
              <a:rPr lang="en-US" dirty="0"/>
              <a:t>, Kostas, et al. "Cloud automation: Precomputing roadmaps for flexible manipulation." </a:t>
            </a:r>
            <a:r>
              <a:rPr lang="en-US" i="1" dirty="0"/>
              <a:t>IEEE Robotics &amp; Automation Magazine</a:t>
            </a:r>
            <a:r>
              <a:rPr lang="en-US" dirty="0"/>
              <a:t> 22.2 (2015): 41-50.</a:t>
            </a:r>
          </a:p>
          <a:p>
            <a:pPr marL="285750" indent="-285750">
              <a:lnSpc>
                <a:spcPct val="150000"/>
              </a:lnSpc>
              <a:buFont typeface="Arial" panose="020B0604020202020204" pitchFamily="34" charset="0"/>
              <a:buChar char="•"/>
            </a:pPr>
            <a:r>
              <a:rPr lang="en-US" dirty="0">
                <a:hlinkClick r:id="rId2"/>
              </a:rPr>
              <a:t>https://en.wikipedia.org/wiki/Probabilistic_roadmap</a:t>
            </a:r>
            <a:endParaRPr lang="en-US" dirty="0"/>
          </a:p>
          <a:p>
            <a:pPr marL="285750" indent="-285750">
              <a:lnSpc>
                <a:spcPct val="150000"/>
              </a:lnSpc>
              <a:buFont typeface="Arial" panose="020B0604020202020204" pitchFamily="34" charset="0"/>
              <a:buChar char="•"/>
            </a:pPr>
            <a:r>
              <a:rPr lang="en-US" i="1" dirty="0"/>
              <a:t>Dobson, Andrew, and Kostas E. </a:t>
            </a:r>
            <a:r>
              <a:rPr lang="en-US" i="1" dirty="0" err="1"/>
              <a:t>Bekris</a:t>
            </a:r>
            <a:r>
              <a:rPr lang="en-US" i="1" dirty="0"/>
              <a:t>. "Sparse roadmap spanners for asymptotically near-optimal motion planning." The International Journal of Robotics Research 33.1 (2014): 18-47.</a:t>
            </a:r>
          </a:p>
          <a:p>
            <a:pPr marL="285750" indent="-285750">
              <a:lnSpc>
                <a:spcPct val="150000"/>
              </a:lnSpc>
              <a:buFont typeface="Arial" panose="020B0604020202020204" pitchFamily="34" charset="0"/>
              <a:buChar char="•"/>
            </a:pPr>
            <a:endParaRPr lang="en-US" dirty="0"/>
          </a:p>
          <a:p>
            <a:pPr marL="285750" indent="-285750">
              <a:lnSpc>
                <a:spcPct val="150000"/>
              </a:lnSpc>
              <a:buFont typeface="Arial" panose="020B0604020202020204" pitchFamily="34" charset="0"/>
              <a:buChar char="•"/>
            </a:pPr>
            <a:endParaRPr lang="en-US" sz="1000" i="1" dirty="0"/>
          </a:p>
        </p:txBody>
      </p:sp>
    </p:spTree>
    <p:extLst>
      <p:ext uri="{BB962C8B-B14F-4D97-AF65-F5344CB8AC3E}">
        <p14:creationId xmlns:p14="http://schemas.microsoft.com/office/powerpoint/2010/main" val="31593541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096" y="2303135"/>
            <a:ext cx="8229600" cy="1143000"/>
          </a:xfrm>
        </p:spPr>
        <p:txBody>
          <a:bodyPr/>
          <a:lstStyle/>
          <a:p>
            <a:r>
              <a:rPr lang="en-IN" dirty="0">
                <a:solidFill>
                  <a:schemeClr val="accent1"/>
                </a:solidFill>
              </a:rPr>
              <a:t>Thank You !!!</a:t>
            </a:r>
            <a:endParaRPr lang="en-US"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26</a:t>
            </a:fld>
            <a:endParaRPr lang="en-US"/>
          </a:p>
        </p:txBody>
      </p:sp>
    </p:spTree>
    <p:extLst>
      <p:ext uri="{BB962C8B-B14F-4D97-AF65-F5344CB8AC3E}">
        <p14:creationId xmlns:p14="http://schemas.microsoft.com/office/powerpoint/2010/main" val="153304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7880"/>
            <a:ext cx="8229600" cy="1143000"/>
          </a:xfrm>
        </p:spPr>
        <p:txBody>
          <a:bodyPr>
            <a:normAutofit/>
          </a:bodyPr>
          <a:lstStyle/>
          <a:p>
            <a:r>
              <a:rPr lang="en-US" dirty="0"/>
              <a:t>Traditional automation</a:t>
            </a:r>
          </a:p>
        </p:txBody>
      </p:sp>
      <p:sp>
        <p:nvSpPr>
          <p:cNvPr id="3" name="Content Placeholder 2"/>
          <p:cNvSpPr>
            <a:spLocks noGrp="1"/>
          </p:cNvSpPr>
          <p:nvPr>
            <p:ph idx="1"/>
          </p:nvPr>
        </p:nvSpPr>
        <p:spPr>
          <a:xfrm>
            <a:off x="391885" y="895120"/>
            <a:ext cx="8229600" cy="5121275"/>
          </a:xfrm>
        </p:spPr>
        <p:txBody>
          <a:bodyPr>
            <a:normAutofit fontScale="92500" lnSpcReduction="10000"/>
          </a:bodyPr>
          <a:lstStyle/>
          <a:p>
            <a:r>
              <a:rPr lang="en-US" dirty="0"/>
              <a:t>systems execute repetitive tasks with high efficiency and accuracy without the need for significant computation</a:t>
            </a:r>
          </a:p>
          <a:p>
            <a:r>
              <a:rPr lang="en-US" dirty="0"/>
              <a:t>cost-effective only for large-scale industrial settings where similar products are  assembled for long periods of time</a:t>
            </a:r>
          </a:p>
          <a:p>
            <a:r>
              <a:rPr lang="en-US" sz="2800" dirty="0"/>
              <a:t>The future of automation lies in flexible factory floors and quick burst manufacturing processes, which can provide complex, short-life-cycle products fast.</a:t>
            </a:r>
          </a:p>
          <a:p>
            <a:r>
              <a:rPr lang="en-US" sz="2800" dirty="0"/>
              <a:t>Future small-scale, flexible automation facilities will depend on effective computational solutions, both at a system and an algorithmic level</a:t>
            </a:r>
          </a:p>
        </p:txBody>
      </p:sp>
      <p:sp>
        <p:nvSpPr>
          <p:cNvPr id="4" name="Slide Number Placeholder 3"/>
          <p:cNvSpPr>
            <a:spLocks noGrp="1"/>
          </p:cNvSpPr>
          <p:nvPr>
            <p:ph type="sldNum" sz="quarter" idx="12"/>
          </p:nvPr>
        </p:nvSpPr>
        <p:spPr/>
        <p:txBody>
          <a:bodyPr/>
          <a:lstStyle/>
          <a:p>
            <a:fld id="{20CDB166-79C6-3345-B287-A7CE8B30FC7E}" type="slidenum">
              <a:rPr lang="en-US" smtClean="0"/>
              <a:pPr/>
              <a:t>3</a:t>
            </a:fld>
            <a:endParaRPr lang="en-US"/>
          </a:p>
        </p:txBody>
      </p:sp>
    </p:spTree>
    <p:extLst>
      <p:ext uri="{BB962C8B-B14F-4D97-AF65-F5344CB8AC3E}">
        <p14:creationId xmlns:p14="http://schemas.microsoft.com/office/powerpoint/2010/main" val="3627045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7910" y="0"/>
            <a:ext cx="9367934" cy="1143000"/>
          </a:xfrm>
        </p:spPr>
        <p:txBody>
          <a:bodyPr>
            <a:normAutofit fontScale="90000"/>
          </a:bodyPr>
          <a:lstStyle/>
          <a:p>
            <a:r>
              <a:rPr lang="en-US" dirty="0"/>
              <a:t>Emerging Opportunities in Cloud Automation</a:t>
            </a:r>
          </a:p>
        </p:txBody>
      </p:sp>
      <p:sp>
        <p:nvSpPr>
          <p:cNvPr id="4" name="Slide Number Placeholder 3"/>
          <p:cNvSpPr>
            <a:spLocks noGrp="1"/>
          </p:cNvSpPr>
          <p:nvPr>
            <p:ph type="sldNum" sz="quarter" idx="12"/>
          </p:nvPr>
        </p:nvSpPr>
        <p:spPr/>
        <p:txBody>
          <a:bodyPr/>
          <a:lstStyle/>
          <a:p>
            <a:fld id="{20CDB166-79C6-3345-B287-A7CE8B30FC7E}" type="slidenum">
              <a:rPr lang="en-US" smtClean="0"/>
              <a:pPr/>
              <a:t>4</a:t>
            </a:fld>
            <a:endParaRPr lang="en-US"/>
          </a:p>
        </p:txBody>
      </p:sp>
      <p:pic>
        <p:nvPicPr>
          <p:cNvPr id="5" name="Picture 4"/>
          <p:cNvPicPr>
            <a:picLocks noChangeAspect="1"/>
          </p:cNvPicPr>
          <p:nvPr/>
        </p:nvPicPr>
        <p:blipFill>
          <a:blip r:embed="rId2"/>
          <a:stretch>
            <a:fillRect/>
          </a:stretch>
        </p:blipFill>
        <p:spPr>
          <a:xfrm>
            <a:off x="740909" y="1080136"/>
            <a:ext cx="7400925" cy="5781675"/>
          </a:xfrm>
          <a:prstGeom prst="rect">
            <a:avLst/>
          </a:prstGeom>
        </p:spPr>
      </p:pic>
    </p:spTree>
    <p:extLst>
      <p:ext uri="{BB962C8B-B14F-4D97-AF65-F5344CB8AC3E}">
        <p14:creationId xmlns:p14="http://schemas.microsoft.com/office/powerpoint/2010/main" val="31955308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9768" y="30811"/>
            <a:ext cx="8229600" cy="1143000"/>
          </a:xfrm>
        </p:spPr>
        <p:txBody>
          <a:bodyPr>
            <a:normAutofit fontScale="90000"/>
          </a:bodyPr>
          <a:lstStyle/>
          <a:p>
            <a:r>
              <a:rPr lang="en-US" dirty="0"/>
              <a:t>Emerging Opportunities in Cloud Automation</a:t>
            </a:r>
          </a:p>
        </p:txBody>
      </p:sp>
      <p:sp>
        <p:nvSpPr>
          <p:cNvPr id="3" name="Content Placeholder 2"/>
          <p:cNvSpPr>
            <a:spLocks noGrp="1"/>
          </p:cNvSpPr>
          <p:nvPr>
            <p:ph idx="1"/>
          </p:nvPr>
        </p:nvSpPr>
        <p:spPr>
          <a:xfrm>
            <a:off x="-11389" y="1092346"/>
            <a:ext cx="9388649" cy="5765654"/>
          </a:xfrm>
        </p:spPr>
        <p:txBody>
          <a:bodyPr/>
          <a:lstStyle/>
          <a:p>
            <a:r>
              <a:rPr lang="en-US" i="1" dirty="0"/>
              <a:t>Improved Perception and World Knowledge</a:t>
            </a:r>
          </a:p>
          <a:p>
            <a:pPr marL="0" indent="0">
              <a:buNone/>
            </a:pPr>
            <a:r>
              <a:rPr lang="en-US" sz="1600" i="1" dirty="0"/>
              <a:t>-</a:t>
            </a:r>
            <a:r>
              <a:rPr lang="en-US" sz="1600" dirty="0"/>
              <a:t> Feeding data from rich sensors, quick identification of perceived objects, allows access to metadata</a:t>
            </a:r>
          </a:p>
          <a:p>
            <a:pPr>
              <a:buFont typeface="Arial" panose="020B0604020202020204" pitchFamily="34" charset="0"/>
              <a:buChar char="•"/>
            </a:pPr>
            <a:r>
              <a:rPr lang="en-US" i="1" dirty="0"/>
              <a:t>Fast Resolution of Planning Challenges</a:t>
            </a:r>
          </a:p>
          <a:p>
            <a:pPr>
              <a:buFont typeface="Arial" panose="020B0604020202020204" pitchFamily="34" charset="0"/>
              <a:buChar char="•"/>
            </a:pPr>
            <a:r>
              <a:rPr lang="en-US" i="1" dirty="0"/>
              <a:t>More Accurate Models</a:t>
            </a:r>
          </a:p>
          <a:p>
            <a:pPr>
              <a:buFont typeface="Arial" panose="020B0604020202020204" pitchFamily="34" charset="0"/>
              <a:buChar char="•"/>
            </a:pPr>
            <a:r>
              <a:rPr lang="en-US" i="1" dirty="0"/>
              <a:t>Opportunities for Lifelong Learning</a:t>
            </a:r>
          </a:p>
          <a:p>
            <a:pPr>
              <a:buFont typeface="Arial" panose="020B0604020202020204" pitchFamily="34" charset="0"/>
              <a:buChar char="•"/>
            </a:pPr>
            <a:r>
              <a:rPr lang="en-US" i="1" dirty="0"/>
              <a:t>Highly Networked Large-Scale Systems</a:t>
            </a:r>
          </a:p>
          <a:p>
            <a:pPr>
              <a:buFont typeface="Arial" panose="020B0604020202020204" pitchFamily="34" charset="0"/>
              <a:buChar char="•"/>
            </a:pPr>
            <a:r>
              <a:rPr lang="en-US" i="1" dirty="0"/>
              <a:t>Computing for Sophisticated Robots</a:t>
            </a:r>
          </a:p>
          <a:p>
            <a:pPr>
              <a:buFont typeface="Arial" panose="020B0604020202020204" pitchFamily="34" charset="0"/>
              <a:buChar char="•"/>
            </a:pPr>
            <a:r>
              <a:rPr lang="en-US" i="1" dirty="0"/>
              <a:t>New Ways to Interact with People</a:t>
            </a:r>
            <a:endParaRPr lang="en-US" sz="2800" dirty="0"/>
          </a:p>
        </p:txBody>
      </p:sp>
      <p:sp>
        <p:nvSpPr>
          <p:cNvPr id="4" name="Slide Number Placeholder 3"/>
          <p:cNvSpPr>
            <a:spLocks noGrp="1"/>
          </p:cNvSpPr>
          <p:nvPr>
            <p:ph type="sldNum" sz="quarter" idx="12"/>
          </p:nvPr>
        </p:nvSpPr>
        <p:spPr/>
        <p:txBody>
          <a:bodyPr/>
          <a:lstStyle/>
          <a:p>
            <a:fld id="{20CDB166-79C6-3345-B287-A7CE8B30FC7E}" type="slidenum">
              <a:rPr lang="en-US" smtClean="0"/>
              <a:pPr/>
              <a:t>5</a:t>
            </a:fld>
            <a:endParaRPr lang="en-US"/>
          </a:p>
        </p:txBody>
      </p:sp>
    </p:spTree>
    <p:extLst>
      <p:ext uri="{BB962C8B-B14F-4D97-AF65-F5344CB8AC3E}">
        <p14:creationId xmlns:p14="http://schemas.microsoft.com/office/powerpoint/2010/main" val="21047011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285" y="342107"/>
            <a:ext cx="8817429" cy="1143000"/>
          </a:xfrm>
        </p:spPr>
        <p:txBody>
          <a:bodyPr>
            <a:noAutofit/>
          </a:bodyPr>
          <a:lstStyle/>
          <a:p>
            <a:r>
              <a:rPr lang="en-US" sz="4000" dirty="0"/>
              <a:t>Schemes for Cloud-Based Planning</a:t>
            </a:r>
          </a:p>
        </p:txBody>
      </p:sp>
      <p:sp>
        <p:nvSpPr>
          <p:cNvPr id="3" name="Content Placeholder 2"/>
          <p:cNvSpPr>
            <a:spLocks noGrp="1"/>
          </p:cNvSpPr>
          <p:nvPr>
            <p:ph idx="1"/>
          </p:nvPr>
        </p:nvSpPr>
        <p:spPr/>
        <p:txBody>
          <a:bodyPr>
            <a:normAutofit/>
          </a:bodyPr>
          <a:lstStyle/>
          <a:p>
            <a:r>
              <a:rPr lang="en-US" dirty="0"/>
              <a:t>Key automation operations that can greatly benefit from the use of cloud computing include motion planning and manipulation</a:t>
            </a:r>
          </a:p>
          <a:p>
            <a:pPr marL="0" indent="0">
              <a:buNone/>
            </a:pPr>
            <a:r>
              <a:rPr lang="en-US" i="1" dirty="0"/>
              <a:t>Local-Only Computation</a:t>
            </a:r>
          </a:p>
          <a:p>
            <a:pPr marL="0" indent="0">
              <a:buNone/>
            </a:pPr>
            <a:r>
              <a:rPr lang="en-US" dirty="0"/>
              <a:t>- planner running locally on the robot</a:t>
            </a:r>
          </a:p>
          <a:p>
            <a:pPr marL="0" indent="0">
              <a:buNone/>
            </a:pPr>
            <a:r>
              <a:rPr lang="en-US" dirty="0"/>
              <a:t>- without any external interaction, computes a manipulation path on the fly</a:t>
            </a:r>
          </a:p>
        </p:txBody>
      </p:sp>
      <p:sp>
        <p:nvSpPr>
          <p:cNvPr id="4" name="Slide Number Placeholder 3"/>
          <p:cNvSpPr>
            <a:spLocks noGrp="1"/>
          </p:cNvSpPr>
          <p:nvPr>
            <p:ph type="sldNum" sz="quarter" idx="12"/>
          </p:nvPr>
        </p:nvSpPr>
        <p:spPr/>
        <p:txBody>
          <a:bodyPr/>
          <a:lstStyle/>
          <a:p>
            <a:fld id="{20CDB166-79C6-3345-B287-A7CE8B30FC7E}" type="slidenum">
              <a:rPr lang="en-US" smtClean="0"/>
              <a:pPr/>
              <a:t>6</a:t>
            </a:fld>
            <a:endParaRPr lang="en-US"/>
          </a:p>
        </p:txBody>
      </p:sp>
    </p:spTree>
    <p:extLst>
      <p:ext uri="{BB962C8B-B14F-4D97-AF65-F5344CB8AC3E}">
        <p14:creationId xmlns:p14="http://schemas.microsoft.com/office/powerpoint/2010/main" val="42022428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0506" y="-145239"/>
            <a:ext cx="8229600" cy="1143000"/>
          </a:xfrm>
        </p:spPr>
        <p:txBody>
          <a:bodyPr>
            <a:normAutofit/>
          </a:bodyPr>
          <a:lstStyle/>
          <a:p>
            <a:r>
              <a:rPr lang="en-US" sz="4000" dirty="0"/>
              <a:t>Cloud-Only Computation</a:t>
            </a:r>
          </a:p>
        </p:txBody>
      </p:sp>
      <p:sp>
        <p:nvSpPr>
          <p:cNvPr id="4" name="Slide Number Placeholder 3"/>
          <p:cNvSpPr>
            <a:spLocks noGrp="1"/>
          </p:cNvSpPr>
          <p:nvPr>
            <p:ph type="sldNum" sz="quarter" idx="12"/>
          </p:nvPr>
        </p:nvSpPr>
        <p:spPr/>
        <p:txBody>
          <a:bodyPr/>
          <a:lstStyle/>
          <a:p>
            <a:fld id="{20CDB166-79C6-3345-B287-A7CE8B30FC7E}" type="slidenum">
              <a:rPr lang="en-US" smtClean="0"/>
              <a:pPr/>
              <a:t>7</a:t>
            </a:fld>
            <a:endParaRPr lang="en-US"/>
          </a:p>
        </p:txBody>
      </p:sp>
      <p:pic>
        <p:nvPicPr>
          <p:cNvPr id="5" name="Picture 4"/>
          <p:cNvPicPr>
            <a:picLocks noChangeAspect="1"/>
          </p:cNvPicPr>
          <p:nvPr/>
        </p:nvPicPr>
        <p:blipFill>
          <a:blip r:embed="rId2"/>
          <a:stretch>
            <a:fillRect/>
          </a:stretch>
        </p:blipFill>
        <p:spPr>
          <a:xfrm>
            <a:off x="1084880" y="740900"/>
            <a:ext cx="7067550" cy="6029325"/>
          </a:xfrm>
          <a:prstGeom prst="rect">
            <a:avLst/>
          </a:prstGeom>
        </p:spPr>
      </p:pic>
    </p:spTree>
    <p:extLst>
      <p:ext uri="{BB962C8B-B14F-4D97-AF65-F5344CB8AC3E}">
        <p14:creationId xmlns:p14="http://schemas.microsoft.com/office/powerpoint/2010/main" val="2108788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955" y="-274637"/>
            <a:ext cx="9451910" cy="1143000"/>
          </a:xfrm>
        </p:spPr>
        <p:txBody>
          <a:bodyPr>
            <a:noAutofit/>
          </a:bodyPr>
          <a:lstStyle/>
          <a:p>
            <a:r>
              <a:rPr lang="en-US" sz="4000" dirty="0"/>
              <a:t>Synergistic Robot–Cloud Computation</a:t>
            </a:r>
          </a:p>
        </p:txBody>
      </p:sp>
      <p:sp>
        <p:nvSpPr>
          <p:cNvPr id="4" name="Slide Number Placeholder 3"/>
          <p:cNvSpPr>
            <a:spLocks noGrp="1"/>
          </p:cNvSpPr>
          <p:nvPr>
            <p:ph type="sldNum" sz="quarter" idx="12"/>
          </p:nvPr>
        </p:nvSpPr>
        <p:spPr/>
        <p:txBody>
          <a:bodyPr/>
          <a:lstStyle/>
          <a:p>
            <a:fld id="{20CDB166-79C6-3345-B287-A7CE8B30FC7E}" type="slidenum">
              <a:rPr lang="en-US" smtClean="0"/>
              <a:pPr/>
              <a:t>8</a:t>
            </a:fld>
            <a:endParaRPr lang="en-US"/>
          </a:p>
        </p:txBody>
      </p:sp>
      <p:pic>
        <p:nvPicPr>
          <p:cNvPr id="5" name="Picture 4"/>
          <p:cNvPicPr>
            <a:picLocks noChangeAspect="1"/>
          </p:cNvPicPr>
          <p:nvPr/>
        </p:nvPicPr>
        <p:blipFill>
          <a:blip r:embed="rId2"/>
          <a:stretch>
            <a:fillRect/>
          </a:stretch>
        </p:blipFill>
        <p:spPr>
          <a:xfrm>
            <a:off x="990600" y="654122"/>
            <a:ext cx="6931090" cy="6147656"/>
          </a:xfrm>
          <a:prstGeom prst="rect">
            <a:avLst/>
          </a:prstGeom>
        </p:spPr>
      </p:pic>
    </p:spTree>
    <p:extLst>
      <p:ext uri="{BB962C8B-B14F-4D97-AF65-F5344CB8AC3E}">
        <p14:creationId xmlns:p14="http://schemas.microsoft.com/office/powerpoint/2010/main" val="774452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3955" y="-274637"/>
            <a:ext cx="9451910" cy="1143000"/>
          </a:xfrm>
        </p:spPr>
        <p:txBody>
          <a:bodyPr>
            <a:noAutofit/>
          </a:bodyPr>
          <a:lstStyle/>
          <a:p>
            <a:r>
              <a:rPr lang="en-US" sz="4000" dirty="0"/>
              <a:t>Synergistic Robot–Cloud Computation</a:t>
            </a:r>
          </a:p>
        </p:txBody>
      </p:sp>
      <p:sp>
        <p:nvSpPr>
          <p:cNvPr id="4" name="Slide Number Placeholder 3"/>
          <p:cNvSpPr>
            <a:spLocks noGrp="1"/>
          </p:cNvSpPr>
          <p:nvPr>
            <p:ph type="sldNum" sz="quarter" idx="12"/>
          </p:nvPr>
        </p:nvSpPr>
        <p:spPr/>
        <p:txBody>
          <a:bodyPr/>
          <a:lstStyle/>
          <a:p>
            <a:fld id="{20CDB166-79C6-3345-B287-A7CE8B30FC7E}" type="slidenum">
              <a:rPr lang="en-US" smtClean="0"/>
              <a:pPr/>
              <a:t>9</a:t>
            </a:fld>
            <a:endParaRPr lang="en-US"/>
          </a:p>
        </p:txBody>
      </p:sp>
      <p:sp>
        <p:nvSpPr>
          <p:cNvPr id="6" name="Content Placeholder 2"/>
          <p:cNvSpPr>
            <a:spLocks noGrp="1"/>
          </p:cNvSpPr>
          <p:nvPr>
            <p:ph idx="1"/>
          </p:nvPr>
        </p:nvSpPr>
        <p:spPr>
          <a:xfrm>
            <a:off x="457200" y="751114"/>
            <a:ext cx="8229600" cy="5351106"/>
          </a:xfrm>
        </p:spPr>
        <p:txBody>
          <a:bodyPr/>
          <a:lstStyle/>
          <a:p>
            <a:pPr marL="0" indent="0">
              <a:buNone/>
            </a:pPr>
            <a:r>
              <a:rPr lang="en-US" dirty="0"/>
              <a:t>An effective implementation of the synergistic model should aim to achieve the following:</a:t>
            </a:r>
          </a:p>
          <a:p>
            <a:r>
              <a:rPr lang="en-US" i="1" dirty="0"/>
              <a:t>Computational efficiency</a:t>
            </a:r>
          </a:p>
          <a:p>
            <a:r>
              <a:rPr lang="en-US" i="1" dirty="0"/>
              <a:t>Communication overhead</a:t>
            </a:r>
          </a:p>
          <a:p>
            <a:r>
              <a:rPr lang="en-US" i="1" dirty="0"/>
              <a:t>Safety and reactivity to changes</a:t>
            </a:r>
            <a:endParaRPr lang="en-US" dirty="0"/>
          </a:p>
          <a:p>
            <a:r>
              <a:rPr lang="en-US" i="1" dirty="0"/>
              <a:t>Path quality</a:t>
            </a:r>
          </a:p>
        </p:txBody>
      </p:sp>
    </p:spTree>
    <p:extLst>
      <p:ext uri="{BB962C8B-B14F-4D97-AF65-F5344CB8AC3E}">
        <p14:creationId xmlns:p14="http://schemas.microsoft.com/office/powerpoint/2010/main" val="1083986263"/>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1690</TotalTime>
  <Words>1242</Words>
  <Application>Microsoft Office PowerPoint</Application>
  <PresentationFormat>On-screen Show (4:3)</PresentationFormat>
  <Paragraphs>132</Paragraphs>
  <Slides>26</Slides>
  <Notes>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26</vt:i4>
      </vt:variant>
    </vt:vector>
  </HeadingPairs>
  <TitlesOfParts>
    <vt:vector size="31" baseType="lpstr">
      <vt:lpstr>Arial</vt:lpstr>
      <vt:lpstr>Calibri</vt:lpstr>
      <vt:lpstr>Helvetica</vt:lpstr>
      <vt:lpstr>Custom Design</vt:lpstr>
      <vt:lpstr>Office Theme</vt:lpstr>
      <vt:lpstr>PowerPoint Presentation</vt:lpstr>
      <vt:lpstr>synergistic robot–cloud architecture</vt:lpstr>
      <vt:lpstr>Traditional automation</vt:lpstr>
      <vt:lpstr>Emerging Opportunities in Cloud Automation</vt:lpstr>
      <vt:lpstr>Emerging Opportunities in Cloud Automation</vt:lpstr>
      <vt:lpstr>Schemes for Cloud-Based Planning</vt:lpstr>
      <vt:lpstr>Cloud-Only Computation</vt:lpstr>
      <vt:lpstr>Synergistic Robot–Cloud Computation</vt:lpstr>
      <vt:lpstr>Synergistic Robot–Cloud Computation</vt:lpstr>
      <vt:lpstr>Planning Using Roadmap Precomputation</vt:lpstr>
      <vt:lpstr>Planning Using Roadmap Precomputation</vt:lpstr>
      <vt:lpstr>Planning Using Roadmap Precomputation</vt:lpstr>
      <vt:lpstr>Effect of Roadmap properties on Cloud-Based Schemes</vt:lpstr>
      <vt:lpstr>Roadmap spanners</vt:lpstr>
      <vt:lpstr>Incremental Roadmap Scanner (IRS)</vt:lpstr>
      <vt:lpstr>Sparse Roadmap Scanner (SPARS)</vt:lpstr>
      <vt:lpstr>Evaluation of methods </vt:lpstr>
      <vt:lpstr>Evaluation of methods (Cont.)</vt:lpstr>
      <vt:lpstr>Evaluation of methods (Cont.)</vt:lpstr>
      <vt:lpstr>Evaluation - Query resolution time</vt:lpstr>
      <vt:lpstr>Evaluation - Path quality</vt:lpstr>
      <vt:lpstr>Evaluation – Success ratio</vt:lpstr>
      <vt:lpstr>Evaluation – Communication overhead</vt:lpstr>
      <vt:lpstr>Conclusion</vt:lpstr>
      <vt:lpstr>References</vt:lpstr>
      <vt:lpstr>Thank You !!!</vt:lpstr>
    </vt:vector>
  </TitlesOfParts>
  <Company>University of Missouri - Kansas City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UMKC Faculty and Staff</dc:creator>
  <cp:lastModifiedBy>Dig Vijay Kumar Yarlagadda</cp:lastModifiedBy>
  <cp:revision>98</cp:revision>
  <dcterms:created xsi:type="dcterms:W3CDTF">2014-01-29T16:52:11Z</dcterms:created>
  <dcterms:modified xsi:type="dcterms:W3CDTF">2016-09-06T12:43:56Z</dcterms:modified>
</cp:coreProperties>
</file>